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5143500" cy="9144000"/>
  <p:embeddedFontLst>
    <p:embeddedFont>
      <p:font typeface="Red Hat Display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edHatDisplay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RedHatDisplay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RedHatDisplay-italic.fntdata"/><Relationship Id="rId6" Type="http://schemas.openxmlformats.org/officeDocument/2006/relationships/slide" Target="slides/slide2.xml"/><Relationship Id="rId18" Type="http://schemas.openxmlformats.org/officeDocument/2006/relationships/font" Target="fonts/RedHatDisplay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p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eba04aab1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g3eba04aab1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g3eba04aab1e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hyperlink" Target="https://pursuit.join.build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5120640" y="0"/>
            <a:ext cx="4023360" cy="5143500"/>
          </a:xfrm>
          <a:prstGeom prst="rect">
            <a:avLst/>
          </a:prstGeom>
          <a:solidFill>
            <a:srgbClr val="EBE8DC"/>
          </a:solidFill>
          <a:ln cap="flat" cmpd="sng" w="12700">
            <a:solidFill>
              <a:srgbClr val="EBE8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0" y="0"/>
            <a:ext cx="9144000" cy="59436"/>
          </a:xfrm>
          <a:prstGeom prst="rect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logo-black.png" id="18" name="Google Shape;1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048" y="164592"/>
            <a:ext cx="338328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/>
          <p:nvPr/>
        </p:nvSpPr>
        <p:spPr>
          <a:xfrm>
            <a:off x="411480" y="1005840"/>
            <a:ext cx="43891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8E51"/>
              </a:buClr>
              <a:buSzPts val="900"/>
              <a:buFont typeface="Red Hat Display"/>
              <a:buNone/>
            </a:pPr>
            <a:r>
              <a:rPr b="1" lang="en-US" sz="900">
                <a:solidFill>
                  <a:srgbClr val="ED8E5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</a:t>
            </a:r>
            <a:r>
              <a:rPr b="1" i="0" lang="en-US" sz="900" u="none" cap="none" strike="noStrike">
                <a:solidFill>
                  <a:srgbClr val="ED8E5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ursuit toolkit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411480" y="1298448"/>
            <a:ext cx="45720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3000"/>
              <a:buFont typeface="Red Hat Display"/>
              <a:buNone/>
            </a:pPr>
            <a:r>
              <a:rPr b="1" i="0" lang="en-US" sz="30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Join in your pursuit.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402336" y="1938528"/>
            <a:ext cx="3977640" cy="475488"/>
          </a:xfrm>
          <a:prstGeom prst="rect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420624" y="1956816"/>
            <a:ext cx="420624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92B6F"/>
              </a:buClr>
              <a:buSzPts val="2100"/>
              <a:buFont typeface="Red Hat Display"/>
              <a:buNone/>
            </a:pPr>
            <a:r>
              <a:rPr b="1" i="0" lang="en-US" sz="2100" u="none" cap="none" strike="noStrike">
                <a:solidFill>
                  <a:srgbClr val="292B6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Build with confidence.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411480" y="2697480"/>
            <a:ext cx="429768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1050"/>
              <a:buFont typeface="Red Hat Display"/>
              <a:buNone/>
            </a:pPr>
            <a:r>
              <a:rPr b="0" i="0" lang="en-US" sz="105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Your owner interview </a:t>
            </a:r>
            <a:r>
              <a:rPr lang="en-US" sz="105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dedicates a few minutes to</a:t>
            </a:r>
            <a:r>
              <a:rPr b="0" i="0" lang="en-US" sz="105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precon</a:t>
            </a:r>
            <a:r>
              <a:rPr lang="en-US" sz="105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struction</a:t>
            </a:r>
            <a:r>
              <a:rPr b="0" i="0" lang="en-US" sz="105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. This guide shows how to use Join to tell a clear, confident preconstruction story — which modules to show, what each one says about your team, and a suggested flow </a:t>
            </a:r>
            <a:r>
              <a:rPr lang="en-US" sz="105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based on</a:t>
            </a:r>
            <a:r>
              <a:rPr b="0" i="0" lang="en-US" sz="105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your delivery method.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411480" y="4114800"/>
            <a:ext cx="42976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900"/>
              <a:buFont typeface="Red Hat Display"/>
              <a:buNone/>
            </a:pPr>
            <a:r>
              <a:rPr lang="en-US" sz="900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Reach out to us for support creating a demo environment for your next pitch.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5404104" y="1106424"/>
            <a:ext cx="3456432" cy="2343810"/>
          </a:xfrm>
          <a:prstGeom prst="roundRect">
            <a:avLst>
              <a:gd fmla="val 2341" name="adj"/>
            </a:avLst>
          </a:prstGeom>
          <a:solidFill>
            <a:srgbClr val="FFFFFF"/>
          </a:solidFill>
          <a:ln cap="flat" cmpd="sng" w="15225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trendline.png" id="26" name="Google Shape;2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40680" y="1143000"/>
            <a:ext cx="3383280" cy="2270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8DC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2"/>
          <p:cNvSpPr/>
          <p:nvPr/>
        </p:nvSpPr>
        <p:spPr>
          <a:xfrm>
            <a:off x="0" y="0"/>
            <a:ext cx="9144000" cy="59436"/>
          </a:xfrm>
          <a:prstGeom prst="rect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logo-black.png" id="165" name="Google Shape;16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048" y="164592"/>
            <a:ext cx="338328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2"/>
          <p:cNvSpPr/>
          <p:nvPr/>
        </p:nvSpPr>
        <p:spPr>
          <a:xfrm>
            <a:off x="2743200" y="237744"/>
            <a:ext cx="36576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Choose your flow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2"/>
          <p:cNvSpPr/>
          <p:nvPr/>
        </p:nvSpPr>
        <p:spPr>
          <a:xfrm>
            <a:off x="411480" y="676656"/>
            <a:ext cx="73152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900"/>
              <a:buFont typeface="Red Hat Display"/>
              <a:buNone/>
            </a:pPr>
            <a:r>
              <a:rPr b="1" i="0" lang="en-US" sz="19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Suggested flow by delivery method / approach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2"/>
          <p:cNvSpPr/>
          <p:nvPr/>
        </p:nvSpPr>
        <p:spPr>
          <a:xfrm>
            <a:off x="411480" y="1078992"/>
            <a:ext cx="83210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950"/>
              <a:buFont typeface="Red Hat Display"/>
              <a:buNone/>
            </a:pPr>
            <a:r>
              <a:rPr b="0" i="0" lang="en-US" sz="9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Same platform, tailored story. Pick the path that matches your pursuit and walk the modules in order.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2"/>
          <p:cNvSpPr/>
          <p:nvPr/>
        </p:nvSpPr>
        <p:spPr>
          <a:xfrm>
            <a:off x="411480" y="1481328"/>
            <a:ext cx="2670048" cy="3291840"/>
          </a:xfrm>
          <a:prstGeom prst="roundRect">
            <a:avLst>
              <a:gd fmla="val 2740" name="adj"/>
            </a:avLst>
          </a:prstGeom>
          <a:solidFill>
            <a:srgbClr val="FFFFFF"/>
          </a:solidFill>
          <a:ln cap="flat" cmpd="sng" w="12700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25400">
              <a:srgbClr val="000000">
                <a:alpha val="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2"/>
          <p:cNvSpPr/>
          <p:nvPr/>
        </p:nvSpPr>
        <p:spPr>
          <a:xfrm>
            <a:off x="411480" y="1481328"/>
            <a:ext cx="2670048" cy="64008"/>
          </a:xfrm>
          <a:prstGeom prst="rect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2"/>
          <p:cNvSpPr/>
          <p:nvPr/>
        </p:nvSpPr>
        <p:spPr>
          <a:xfrm>
            <a:off x="576072" y="1627632"/>
            <a:ext cx="23774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92B6F"/>
              </a:buClr>
              <a:buSzPts val="1150"/>
              <a:buFont typeface="Red Hat Display"/>
              <a:buNone/>
            </a:pPr>
            <a:r>
              <a:rPr b="1" i="0" lang="en-US" sz="1150" u="none" cap="none" strike="noStrike">
                <a:solidFill>
                  <a:srgbClr val="292B6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Target value design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2"/>
          <p:cNvSpPr/>
          <p:nvPr/>
        </p:nvSpPr>
        <p:spPr>
          <a:xfrm>
            <a:off x="576072" y="1883664"/>
            <a:ext cx="237744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8E51"/>
              </a:buClr>
              <a:buSzPts val="800"/>
              <a:buFont typeface="Red Hat Display"/>
              <a:buNone/>
            </a:pPr>
            <a:r>
              <a:rPr b="1" i="0" lang="en-US" sz="800" u="none" cap="none" strike="noStrike">
                <a:solidFill>
                  <a:srgbClr val="ED8E5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Design-to-target, cluster-driven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2"/>
          <p:cNvSpPr/>
          <p:nvPr/>
        </p:nvSpPr>
        <p:spPr>
          <a:xfrm>
            <a:off x="576072" y="2157984"/>
            <a:ext cx="23775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1.  </a:t>
            </a:r>
            <a:r>
              <a:rPr b="1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Estimate grouped by TVD cluster 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— each cluster vs. its target 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2.  </a:t>
            </a:r>
            <a:r>
              <a:rPr b="1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Cost trendline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— confidence in the running total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3.  </a:t>
            </a:r>
            <a:r>
              <a:rPr b="1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Items list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grouped by cluster + review status 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4.  </a:t>
            </a:r>
            <a:r>
              <a:rPr b="1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Filtered cluster report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— one click, no re-running </a:t>
            </a:r>
            <a:endParaRPr sz="850">
              <a:solidFill>
                <a:srgbClr val="3D4745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5.  </a:t>
            </a:r>
            <a:r>
              <a:rPr b="1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Variance vs. last milestone 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— staying on target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2"/>
          <p:cNvSpPr/>
          <p:nvPr/>
        </p:nvSpPr>
        <p:spPr>
          <a:xfrm>
            <a:off x="576072" y="4315968"/>
            <a:ext cx="23774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800"/>
              <a:buFont typeface="Red Hat Display"/>
              <a:buNone/>
            </a:pPr>
            <a:r>
              <a:rPr b="0" i="1" lang="en-US" sz="80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The cluster grouping is the moment owners lean in.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2"/>
          <p:cNvSpPr/>
          <p:nvPr/>
        </p:nvSpPr>
        <p:spPr>
          <a:xfrm>
            <a:off x="3264408" y="1481328"/>
            <a:ext cx="2670048" cy="3291840"/>
          </a:xfrm>
          <a:prstGeom prst="roundRect">
            <a:avLst>
              <a:gd fmla="val 2740" name="adj"/>
            </a:avLst>
          </a:prstGeom>
          <a:solidFill>
            <a:srgbClr val="FFFFFF"/>
          </a:solidFill>
          <a:ln cap="flat" cmpd="sng" w="12700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25400">
              <a:srgbClr val="000000">
                <a:alpha val="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2"/>
          <p:cNvSpPr/>
          <p:nvPr/>
        </p:nvSpPr>
        <p:spPr>
          <a:xfrm>
            <a:off x="3264408" y="1481328"/>
            <a:ext cx="2670048" cy="64008"/>
          </a:xfrm>
          <a:prstGeom prst="rect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2"/>
          <p:cNvSpPr/>
          <p:nvPr/>
        </p:nvSpPr>
        <p:spPr>
          <a:xfrm>
            <a:off x="3429000" y="1627632"/>
            <a:ext cx="23774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92B6F"/>
              </a:buClr>
              <a:buSzPts val="1150"/>
              <a:buFont typeface="Red Hat Display"/>
              <a:buNone/>
            </a:pPr>
            <a:r>
              <a:rPr b="1" i="0" lang="en-US" sz="1150" u="none" cap="none" strike="noStrike">
                <a:solidFill>
                  <a:srgbClr val="292B6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IPD 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2"/>
          <p:cNvSpPr/>
          <p:nvPr/>
        </p:nvSpPr>
        <p:spPr>
          <a:xfrm>
            <a:off x="3429000" y="1883664"/>
            <a:ext cx="237744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8E51"/>
              </a:buClr>
              <a:buSzPts val="800"/>
              <a:buFont typeface="Red Hat Display"/>
              <a:buNone/>
            </a:pPr>
            <a:r>
              <a:rPr b="1" i="0" lang="en-US" sz="800" u="none" cap="none" strike="noStrike">
                <a:solidFill>
                  <a:srgbClr val="ED8E5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Decision-velocity story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2"/>
          <p:cNvSpPr/>
          <p:nvPr/>
        </p:nvSpPr>
        <p:spPr>
          <a:xfrm>
            <a:off x="3429000" y="2157984"/>
            <a:ext cx="23775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1.  </a:t>
            </a:r>
            <a:r>
              <a:rPr b="1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Timeline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— “here's where we are, and what's due” 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2.  Decisions upcoming — </a:t>
            </a:r>
            <a:r>
              <a:rPr b="1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items list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with due dates </a:t>
            </a:r>
            <a:endParaRPr sz="850">
              <a:solidFill>
                <a:srgbClr val="3D4745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3.  </a:t>
            </a:r>
            <a:r>
              <a:rPr b="1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Cost + schedule impact 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on every item </a:t>
            </a:r>
            <a:endParaRPr sz="850">
              <a:solidFill>
                <a:srgbClr val="3D4745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4.  </a:t>
            </a:r>
            <a:r>
              <a:rPr b="1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Scenarios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for a live trade-off 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5.  Shared </a:t>
            </a:r>
            <a:r>
              <a:rPr b="1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reports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— everyone, same page, always </a:t>
            </a:r>
            <a:endParaRPr b="0" i="0" sz="850" u="none" cap="none" strike="noStrike">
              <a:solidFill>
                <a:srgbClr val="3D4745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t/>
            </a:r>
            <a:endParaRPr sz="850">
              <a:solidFill>
                <a:srgbClr val="3D4745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80" name="Google Shape;180;p12"/>
          <p:cNvSpPr/>
          <p:nvPr/>
        </p:nvSpPr>
        <p:spPr>
          <a:xfrm>
            <a:off x="3429000" y="4315968"/>
            <a:ext cx="23774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800"/>
              <a:buFont typeface="Red Hat Display"/>
              <a:buNone/>
            </a:pPr>
            <a:r>
              <a:rPr b="0" i="1" lang="en-US" sz="80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Lead with time; the team-alignment story wins IPD.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2"/>
          <p:cNvSpPr/>
          <p:nvPr/>
        </p:nvSpPr>
        <p:spPr>
          <a:xfrm>
            <a:off x="6117336" y="1481328"/>
            <a:ext cx="2670048" cy="3291840"/>
          </a:xfrm>
          <a:prstGeom prst="roundRect">
            <a:avLst>
              <a:gd fmla="val 2740" name="adj"/>
            </a:avLst>
          </a:prstGeom>
          <a:solidFill>
            <a:srgbClr val="FFFFFF"/>
          </a:solidFill>
          <a:ln cap="flat" cmpd="sng" w="12700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25400">
              <a:srgbClr val="000000">
                <a:alpha val="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2"/>
          <p:cNvSpPr/>
          <p:nvPr/>
        </p:nvSpPr>
        <p:spPr>
          <a:xfrm>
            <a:off x="6117336" y="1481328"/>
            <a:ext cx="2670048" cy="64008"/>
          </a:xfrm>
          <a:prstGeom prst="rect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2"/>
          <p:cNvSpPr/>
          <p:nvPr/>
        </p:nvSpPr>
        <p:spPr>
          <a:xfrm>
            <a:off x="6281928" y="1627632"/>
            <a:ext cx="23774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92B6F"/>
              </a:buClr>
              <a:buSzPts val="1150"/>
              <a:buFont typeface="Red Hat Display"/>
              <a:buNone/>
            </a:pPr>
            <a:r>
              <a:rPr b="1" i="0" lang="en-US" sz="1150" u="none" cap="none" strike="noStrike">
                <a:solidFill>
                  <a:srgbClr val="292B6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Negotiated / CMAR / DB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2"/>
          <p:cNvSpPr/>
          <p:nvPr/>
        </p:nvSpPr>
        <p:spPr>
          <a:xfrm>
            <a:off x="6281928" y="1883664"/>
            <a:ext cx="237744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8E51"/>
              </a:buClr>
              <a:buSzPts val="800"/>
              <a:buFont typeface="Red Hat Display"/>
              <a:buNone/>
            </a:pPr>
            <a:r>
              <a:rPr b="1" i="0" lang="en-US" sz="800" u="none" cap="none" strike="noStrike">
                <a:solidFill>
                  <a:srgbClr val="ED8E5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Transparency &amp; control story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2"/>
          <p:cNvSpPr/>
          <p:nvPr/>
        </p:nvSpPr>
        <p:spPr>
          <a:xfrm>
            <a:off x="6281928" y="2157984"/>
            <a:ext cx="23775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1.  </a:t>
            </a:r>
            <a:r>
              <a:rPr b="1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Cost trendline 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— real-time owner visibility 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2.  </a:t>
            </a:r>
            <a:r>
              <a:rPr b="1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Items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grouped by UniFormat — familiar structure 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3.  </a:t>
            </a:r>
            <a:r>
              <a:rPr b="1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</a:t>
            </a:r>
            <a:r>
              <a:rPr b="1" lang="en-US" sz="850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cenarios</a:t>
            </a:r>
            <a:r>
              <a:rPr lang="en-US" sz="850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— 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Value </a:t>
            </a:r>
            <a:r>
              <a:rPr lang="en-US" sz="850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management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with context, not cut lists 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4.  </a:t>
            </a:r>
            <a:r>
              <a:rPr b="1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Contingency &amp; allowance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— managed, visible 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5.  </a:t>
            </a:r>
            <a:r>
              <a:rPr b="1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Timeline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with buyout packages overlaid</a:t>
            </a:r>
            <a:endParaRPr b="0" i="0" sz="850" u="none" cap="none" strike="noStrike">
              <a:solidFill>
                <a:srgbClr val="3D4745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2"/>
          <p:cNvSpPr/>
          <p:nvPr/>
        </p:nvSpPr>
        <p:spPr>
          <a:xfrm>
            <a:off x="6281928" y="4315968"/>
            <a:ext cx="23774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800"/>
              <a:buFont typeface="Red Hat Display"/>
              <a:buNone/>
            </a:pPr>
            <a:r>
              <a:rPr b="0" i="1" lang="en-US" sz="80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Emphasize the owner's window into everything.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"/>
          <p:cNvSpPr/>
          <p:nvPr/>
        </p:nvSpPr>
        <p:spPr>
          <a:xfrm>
            <a:off x="0" y="0"/>
            <a:ext cx="9144000" cy="59436"/>
          </a:xfrm>
          <a:prstGeom prst="rect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logo-black.png" id="193" name="Google Shape;19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048" y="164592"/>
            <a:ext cx="338328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3"/>
          <p:cNvSpPr/>
          <p:nvPr/>
        </p:nvSpPr>
        <p:spPr>
          <a:xfrm>
            <a:off x="8275320" y="237744"/>
            <a:ext cx="54864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10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3"/>
          <p:cNvSpPr/>
          <p:nvPr/>
        </p:nvSpPr>
        <p:spPr>
          <a:xfrm>
            <a:off x="411480" y="713232"/>
            <a:ext cx="73152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900"/>
              <a:buFont typeface="Red Hat Display"/>
              <a:buNone/>
            </a:pPr>
            <a:r>
              <a:rPr b="1" i="0" lang="en-US" sz="19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Tips from teams who win with Join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3"/>
          <p:cNvSpPr/>
          <p:nvPr/>
        </p:nvSpPr>
        <p:spPr>
          <a:xfrm>
            <a:off x="411480" y="1325880"/>
            <a:ext cx="4041648" cy="1600200"/>
          </a:xfrm>
          <a:prstGeom prst="roundRect">
            <a:avLst>
              <a:gd fmla="val 4571" name="adj"/>
            </a:avLst>
          </a:prstGeom>
          <a:solidFill>
            <a:srgbClr val="FFFFFF"/>
          </a:solidFill>
          <a:ln cap="flat" cmpd="sng" w="15225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8100000" dist="25400">
              <a:srgbClr val="000000">
                <a:alpha val="705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3"/>
          <p:cNvSpPr/>
          <p:nvPr/>
        </p:nvSpPr>
        <p:spPr>
          <a:xfrm>
            <a:off x="594360" y="1508760"/>
            <a:ext cx="310896" cy="310896"/>
          </a:xfrm>
          <a:prstGeom prst="ellipse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3"/>
          <p:cNvSpPr/>
          <p:nvPr/>
        </p:nvSpPr>
        <p:spPr>
          <a:xfrm>
            <a:off x="594360" y="1508760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000"/>
              <a:buFont typeface="Red Hat Display"/>
              <a:buNone/>
            </a:pPr>
            <a:r>
              <a:rPr b="1" i="0" lang="en-US" sz="10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3"/>
          <p:cNvSpPr/>
          <p:nvPr/>
        </p:nvSpPr>
        <p:spPr>
          <a:xfrm>
            <a:off x="1014984" y="1527048"/>
            <a:ext cx="3291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100"/>
              <a:buFont typeface="Red Hat Display"/>
              <a:buNone/>
            </a:pPr>
            <a:r>
              <a:rPr b="1" i="0" lang="en-US" sz="11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Snapshots </a:t>
            </a:r>
            <a:r>
              <a:rPr b="1" lang="en-US" sz="1100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as a backup for live d</a:t>
            </a:r>
            <a:r>
              <a:rPr b="1" i="0" lang="en-US" sz="11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emos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3"/>
          <p:cNvSpPr/>
          <p:nvPr/>
        </p:nvSpPr>
        <p:spPr>
          <a:xfrm>
            <a:off x="1014984" y="1828800"/>
            <a:ext cx="329184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900"/>
              <a:buFont typeface="Red Hat Display"/>
              <a:buNone/>
            </a:pPr>
            <a:r>
              <a:rPr lang="en-US" sz="900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Nothing beats a live Join experience. Alas, not all wifi is created </a:t>
            </a:r>
            <a:r>
              <a:rPr lang="en-US" sz="900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equally</a:t>
            </a:r>
            <a:r>
              <a:rPr lang="en-US" sz="900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. Plan ahead for a backup: u</a:t>
            </a:r>
            <a:r>
              <a:rPr b="0" i="0" lang="en-US" sz="90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se static snapshots or a short screen recording, </a:t>
            </a:r>
            <a:r>
              <a:rPr lang="en-US" sz="900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saved</a:t>
            </a:r>
            <a:r>
              <a:rPr b="0" i="0" lang="en-US" sz="90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locally. 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3"/>
          <p:cNvSpPr/>
          <p:nvPr/>
        </p:nvSpPr>
        <p:spPr>
          <a:xfrm>
            <a:off x="4690872" y="1325880"/>
            <a:ext cx="4041648" cy="1600200"/>
          </a:xfrm>
          <a:prstGeom prst="roundRect">
            <a:avLst>
              <a:gd fmla="val 4571" name="adj"/>
            </a:avLst>
          </a:prstGeom>
          <a:solidFill>
            <a:srgbClr val="FFFFFF"/>
          </a:solidFill>
          <a:ln cap="flat" cmpd="sng" w="15225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8100000" dist="25400">
              <a:srgbClr val="000000">
                <a:alpha val="705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3"/>
          <p:cNvSpPr/>
          <p:nvPr/>
        </p:nvSpPr>
        <p:spPr>
          <a:xfrm>
            <a:off x="4873752" y="1508760"/>
            <a:ext cx="310896" cy="310896"/>
          </a:xfrm>
          <a:prstGeom prst="ellipse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3"/>
          <p:cNvSpPr/>
          <p:nvPr/>
        </p:nvSpPr>
        <p:spPr>
          <a:xfrm>
            <a:off x="4873752" y="1508760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000"/>
              <a:buFont typeface="Red Hat Display"/>
              <a:buNone/>
            </a:pPr>
            <a:r>
              <a:rPr b="1" i="0" lang="en-US" sz="10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3"/>
          <p:cNvSpPr/>
          <p:nvPr/>
        </p:nvSpPr>
        <p:spPr>
          <a:xfrm>
            <a:off x="5294376" y="1527048"/>
            <a:ext cx="3291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100"/>
              <a:buFont typeface="Red Hat Display"/>
              <a:buNone/>
            </a:pPr>
            <a:r>
              <a:rPr b="1" i="0" lang="en-US" sz="11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Three to five minutes, three modules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3"/>
          <p:cNvSpPr/>
          <p:nvPr/>
        </p:nvSpPr>
        <p:spPr>
          <a:xfrm>
            <a:off x="5294376" y="1828800"/>
            <a:ext cx="329184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900"/>
              <a:buFont typeface="Red Hat Display"/>
              <a:buNone/>
            </a:pPr>
            <a:r>
              <a:rPr b="0" i="0" lang="en-US" sz="90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Pick the modules that match your delivery method and owner priorities. A tight, confident story beats a feature tour every time.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3"/>
          <p:cNvSpPr/>
          <p:nvPr/>
        </p:nvSpPr>
        <p:spPr>
          <a:xfrm>
            <a:off x="411480" y="3108960"/>
            <a:ext cx="4041648" cy="1600200"/>
          </a:xfrm>
          <a:prstGeom prst="roundRect">
            <a:avLst>
              <a:gd fmla="val 4571" name="adj"/>
            </a:avLst>
          </a:prstGeom>
          <a:solidFill>
            <a:srgbClr val="FFFFFF"/>
          </a:solidFill>
          <a:ln cap="flat" cmpd="sng" w="15225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8100000" dist="25400">
              <a:srgbClr val="000000">
                <a:alpha val="705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3"/>
          <p:cNvSpPr/>
          <p:nvPr/>
        </p:nvSpPr>
        <p:spPr>
          <a:xfrm>
            <a:off x="594360" y="3291840"/>
            <a:ext cx="310896" cy="310896"/>
          </a:xfrm>
          <a:prstGeom prst="ellipse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3"/>
          <p:cNvSpPr/>
          <p:nvPr/>
        </p:nvSpPr>
        <p:spPr>
          <a:xfrm>
            <a:off x="594360" y="3291840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000"/>
              <a:buFont typeface="Red Hat Display"/>
              <a:buNone/>
            </a:pPr>
            <a:r>
              <a:rPr b="1" i="0" lang="en-US" sz="10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3"/>
          <p:cNvSpPr/>
          <p:nvPr/>
        </p:nvSpPr>
        <p:spPr>
          <a:xfrm>
            <a:off x="1014984" y="3310128"/>
            <a:ext cx="3291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100"/>
              <a:buFont typeface="Red Hat Display"/>
              <a:buNone/>
            </a:pPr>
            <a:r>
              <a:rPr b="1" i="0" lang="en-US" sz="11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Make it about their project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3"/>
          <p:cNvSpPr/>
          <p:nvPr/>
        </p:nvSpPr>
        <p:spPr>
          <a:xfrm>
            <a:off x="1014984" y="3611880"/>
            <a:ext cx="329184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900"/>
              <a:buFont typeface="Red Hat Display"/>
              <a:buNone/>
            </a:pPr>
            <a:r>
              <a:rPr b="0" i="0" lang="en-US" sz="90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Tailor groupings to what matters to this owner — their clusters, their packages, their milestones. 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3"/>
          <p:cNvSpPr/>
          <p:nvPr/>
        </p:nvSpPr>
        <p:spPr>
          <a:xfrm>
            <a:off x="4690872" y="3108960"/>
            <a:ext cx="4041648" cy="1600200"/>
          </a:xfrm>
          <a:prstGeom prst="roundRect">
            <a:avLst>
              <a:gd fmla="val 4571" name="adj"/>
            </a:avLst>
          </a:prstGeom>
          <a:solidFill>
            <a:srgbClr val="FFFFFF"/>
          </a:solidFill>
          <a:ln cap="flat" cmpd="sng" w="15225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8100000" dist="25400">
              <a:srgbClr val="000000">
                <a:alpha val="705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3"/>
          <p:cNvSpPr/>
          <p:nvPr/>
        </p:nvSpPr>
        <p:spPr>
          <a:xfrm>
            <a:off x="4873752" y="3291840"/>
            <a:ext cx="310896" cy="310896"/>
          </a:xfrm>
          <a:prstGeom prst="ellipse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3"/>
          <p:cNvSpPr/>
          <p:nvPr/>
        </p:nvSpPr>
        <p:spPr>
          <a:xfrm>
            <a:off x="4873752" y="3291840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000"/>
              <a:buFont typeface="Red Hat Display"/>
              <a:buNone/>
            </a:pPr>
            <a:r>
              <a:rPr b="1" i="0" lang="en-US" sz="10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4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3"/>
          <p:cNvSpPr/>
          <p:nvPr/>
        </p:nvSpPr>
        <p:spPr>
          <a:xfrm>
            <a:off x="5294376" y="3310128"/>
            <a:ext cx="3291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100"/>
              <a:buFont typeface="Red Hat Display"/>
              <a:buNone/>
            </a:pPr>
            <a:r>
              <a:rPr b="1" i="0" lang="en-US" sz="11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Open and close with confidence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3"/>
          <p:cNvSpPr/>
          <p:nvPr/>
        </p:nvSpPr>
        <p:spPr>
          <a:xfrm>
            <a:off x="5294376" y="3611880"/>
            <a:ext cx="329184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900"/>
              <a:buFont typeface="Red Hat Display"/>
              <a:buNone/>
            </a:pPr>
            <a:r>
              <a:rPr b="0" i="0" lang="en-US" sz="90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Start with the trendline (“we know the real number”), close with the shared-platform promise (“you'll always be in the room”).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8DC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/>
          <p:nvPr/>
        </p:nvSpPr>
        <p:spPr>
          <a:xfrm>
            <a:off x="0" y="0"/>
            <a:ext cx="9144000" cy="59436"/>
          </a:xfrm>
          <a:prstGeom prst="rect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logo-black.png" id="222" name="Google Shape;22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048" y="164592"/>
            <a:ext cx="338328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4"/>
          <p:cNvSpPr/>
          <p:nvPr/>
        </p:nvSpPr>
        <p:spPr>
          <a:xfrm>
            <a:off x="2743200" y="237744"/>
            <a:ext cx="36576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"/>
              <a:buFont typeface="Calibri"/>
              <a:buNone/>
            </a:pPr>
            <a:r>
              <a:t/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4"/>
          <p:cNvSpPr/>
          <p:nvPr/>
        </p:nvSpPr>
        <p:spPr>
          <a:xfrm>
            <a:off x="8275320" y="237744"/>
            <a:ext cx="54864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None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11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4"/>
          <p:cNvSpPr/>
          <p:nvPr/>
        </p:nvSpPr>
        <p:spPr>
          <a:xfrm>
            <a:off x="411480" y="1371600"/>
            <a:ext cx="8321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2600"/>
              <a:buFont typeface="Red Hat Display"/>
              <a:buNone/>
            </a:pPr>
            <a:r>
              <a:rPr b="1" i="0" lang="en-US" sz="26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We'll help you set it up.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4"/>
          <p:cNvSpPr/>
          <p:nvPr/>
        </p:nvSpPr>
        <p:spPr>
          <a:xfrm>
            <a:off x="1371600" y="2133600"/>
            <a:ext cx="64008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1100"/>
              <a:buFont typeface="Red Hat Display"/>
              <a:buNone/>
            </a:pPr>
            <a:r>
              <a:rPr b="0" i="0" lang="en-US" sz="110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Your Join team can spin up a pursuit-ready demo environment tailored to your sector — healthcare, education, civic, and more — usually within a day. Reach out to your customer success manager </a:t>
            </a:r>
            <a:r>
              <a:rPr lang="en-US" sz="1100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for support</a:t>
            </a:r>
            <a:r>
              <a:rPr b="0" i="0" lang="en-US" sz="110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o pick your </a:t>
            </a:r>
            <a:r>
              <a:rPr lang="en-US" sz="1100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focus areas</a:t>
            </a:r>
            <a:r>
              <a:rPr b="0" i="0" lang="en-US" sz="110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, set your groupings, and rehearse your flow.</a:t>
            </a:r>
            <a:r>
              <a:rPr b="0" i="0" lang="en-US" sz="110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endParaRPr b="0" i="0" sz="1100" u="none" cap="none" strike="noStrike">
              <a:solidFill>
                <a:srgbClr val="6B7B79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1100"/>
              <a:buFont typeface="Red Hat Display"/>
              <a:buNone/>
            </a:pPr>
            <a:r>
              <a:t/>
            </a:r>
            <a:endParaRPr sz="1100">
              <a:solidFill>
                <a:srgbClr val="6B7B79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1100"/>
              <a:buFont typeface="Red Hat Display"/>
              <a:buNone/>
            </a:pPr>
            <a:r>
              <a:rPr b="0" i="0" lang="en-US" sz="110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Not yet a customer? </a:t>
            </a:r>
            <a:r>
              <a:rPr lang="en-US" sz="1100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Reach out and w</a:t>
            </a:r>
            <a:r>
              <a:rPr b="0" i="0" lang="en-US" sz="110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</a:t>
            </a:r>
            <a:r>
              <a:rPr lang="en-US" sz="1100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’ll get you up and running.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4"/>
          <p:cNvSpPr/>
          <p:nvPr/>
        </p:nvSpPr>
        <p:spPr>
          <a:xfrm>
            <a:off x="3154680" y="3459480"/>
            <a:ext cx="2834700" cy="475500"/>
          </a:xfrm>
          <a:prstGeom prst="roundRect">
            <a:avLst>
              <a:gd fmla="val 50000" name="adj"/>
            </a:avLst>
          </a:prstGeom>
          <a:solidFill>
            <a:srgbClr val="292B6F"/>
          </a:solidFill>
          <a:ln cap="flat" cmpd="sng" w="12700">
            <a:solidFill>
              <a:srgbClr val="292B6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4">
            <a:hlinkClick r:id="rId4"/>
          </p:cNvPr>
          <p:cNvSpPr/>
          <p:nvPr/>
        </p:nvSpPr>
        <p:spPr>
          <a:xfrm>
            <a:off x="3154680" y="3459480"/>
            <a:ext cx="28347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CF5D"/>
              </a:buClr>
              <a:buSzPts val="1200"/>
              <a:buFont typeface="Red Hat Display"/>
              <a:buNone/>
            </a:pPr>
            <a:r>
              <a:rPr b="1" lang="en-US" sz="1200">
                <a:solidFill>
                  <a:srgbClr val="FFCF5D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Book a pursuit session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4"/>
          <p:cNvSpPr/>
          <p:nvPr/>
        </p:nvSpPr>
        <p:spPr>
          <a:xfrm>
            <a:off x="411480" y="4434840"/>
            <a:ext cx="83210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000"/>
              <a:buFont typeface="Red Hat Display"/>
              <a:buNone/>
            </a:pPr>
            <a:r>
              <a:rPr b="1" i="0" lang="en-US" sz="10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join.build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/>
          <p:nvPr/>
        </p:nvSpPr>
        <p:spPr>
          <a:xfrm>
            <a:off x="0" y="0"/>
            <a:ext cx="9144000" cy="59436"/>
          </a:xfrm>
          <a:prstGeom prst="rect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logo-black.png" id="33" name="Google Shape;3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048" y="164592"/>
            <a:ext cx="338328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4"/>
          <p:cNvSpPr/>
          <p:nvPr/>
        </p:nvSpPr>
        <p:spPr>
          <a:xfrm>
            <a:off x="411480" y="713232"/>
            <a:ext cx="83210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2100"/>
              <a:buFont typeface="Red Hat Display"/>
              <a:buNone/>
            </a:pPr>
            <a:r>
              <a:rPr b="1" i="0" lang="en-US" sz="21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Three to five minutes to earn the owner's trust.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411480" y="1207008"/>
            <a:ext cx="8321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1050"/>
              <a:buFont typeface="Red Hat Display"/>
              <a:buNone/>
            </a:pPr>
            <a:r>
              <a:rPr b="0" i="0" lang="en-US" sz="10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When the conversation turns to preconstruction, the differentiator isn't which estimating tool you use — it's whether you can show the owner exactly how you'll </a:t>
            </a:r>
            <a:r>
              <a:rPr lang="en-US" sz="1050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manage</a:t>
            </a:r>
            <a:r>
              <a:rPr b="0" i="0" lang="en-US" sz="10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cost, schedule, and design, every day of the project.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411480" y="1965960"/>
            <a:ext cx="2670048" cy="2286000"/>
          </a:xfrm>
          <a:prstGeom prst="roundRect">
            <a:avLst>
              <a:gd fmla="val 3200" name="adj"/>
            </a:avLst>
          </a:prstGeom>
          <a:solidFill>
            <a:srgbClr val="FFFFFF"/>
          </a:solidFill>
          <a:ln cap="flat" cmpd="sng" w="15225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25400">
              <a:srgbClr val="000000">
                <a:alpha val="705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/>
          <p:nvPr/>
        </p:nvSpPr>
        <p:spPr>
          <a:xfrm>
            <a:off x="594360" y="2157984"/>
            <a:ext cx="2331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200"/>
              <a:buFont typeface="Red Hat Display"/>
              <a:buNone/>
            </a:pPr>
            <a:r>
              <a:rPr b="1" i="0" lang="en-US" sz="12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The problem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594360" y="2487168"/>
            <a:ext cx="233172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950"/>
              <a:buFont typeface="Red Hat Display"/>
              <a:buNone/>
            </a:pPr>
            <a:r>
              <a:rPr b="0" i="0" lang="en-US" sz="9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Siloed spreadsheets and disconnected tools make it hard to present real-time cost and schedule impacts with confidence — exactly what an owner is probing for in an interview.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3264408" y="1965960"/>
            <a:ext cx="2670048" cy="2286000"/>
          </a:xfrm>
          <a:prstGeom prst="roundRect">
            <a:avLst>
              <a:gd fmla="val 3200" name="adj"/>
            </a:avLst>
          </a:prstGeom>
          <a:solidFill>
            <a:srgbClr val="292B6F"/>
          </a:solidFill>
          <a:ln cap="flat" cmpd="sng" w="15225">
            <a:solidFill>
              <a:srgbClr val="292B6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4"/>
          <p:cNvSpPr/>
          <p:nvPr/>
        </p:nvSpPr>
        <p:spPr>
          <a:xfrm>
            <a:off x="3447288" y="2157984"/>
            <a:ext cx="2331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F5D"/>
              </a:buClr>
              <a:buSzPts val="1200"/>
              <a:buFont typeface="Red Hat Display"/>
              <a:buNone/>
            </a:pPr>
            <a:r>
              <a:rPr b="1" i="0" lang="en-US" sz="1200" u="none" cap="none" strike="noStrike">
                <a:solidFill>
                  <a:srgbClr val="FFCF5D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With Join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4"/>
          <p:cNvSpPr/>
          <p:nvPr/>
        </p:nvSpPr>
        <p:spPr>
          <a:xfrm>
            <a:off x="3447288" y="2487168"/>
            <a:ext cx="233172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8D2DC"/>
              </a:buClr>
              <a:buSzPts val="950"/>
              <a:buFont typeface="Red Hat Display"/>
              <a:buNone/>
            </a:pPr>
            <a:r>
              <a:rPr b="1" i="0" lang="en-US" sz="950" u="none" cap="none" strike="noStrike">
                <a:solidFill>
                  <a:srgbClr val="C8D2DC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One shared platform connects budget, estimate, timeline, decisions, and risk. When something changes, the owner sees the impact reflected immediately — “the real estimate today, right now.”</a:t>
            </a:r>
            <a:endParaRPr b="1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"/>
          <p:cNvSpPr/>
          <p:nvPr/>
        </p:nvSpPr>
        <p:spPr>
          <a:xfrm>
            <a:off x="6117336" y="1965960"/>
            <a:ext cx="2670048" cy="2286000"/>
          </a:xfrm>
          <a:prstGeom prst="roundRect">
            <a:avLst>
              <a:gd fmla="val 3200" name="adj"/>
            </a:avLst>
          </a:prstGeom>
          <a:solidFill>
            <a:srgbClr val="FFFFFF"/>
          </a:solidFill>
          <a:ln cap="flat" cmpd="sng" w="15225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25400">
              <a:srgbClr val="000000">
                <a:alpha val="705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4"/>
          <p:cNvSpPr/>
          <p:nvPr/>
        </p:nvSpPr>
        <p:spPr>
          <a:xfrm>
            <a:off x="6300216" y="2157984"/>
            <a:ext cx="2331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200"/>
              <a:buFont typeface="Red Hat Display"/>
              <a:buNone/>
            </a:pPr>
            <a:r>
              <a:rPr b="1" i="0" lang="en-US" sz="12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What the owner hears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"/>
          <p:cNvSpPr/>
          <p:nvPr/>
        </p:nvSpPr>
        <p:spPr>
          <a:xfrm>
            <a:off x="6300216" y="2487168"/>
            <a:ext cx="233172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950"/>
              <a:buFont typeface="Red Hat Display"/>
              <a:buNone/>
            </a:pPr>
            <a:r>
              <a:rPr b="0" i="0" lang="en-US" sz="9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“This team will keep me informed, involve me in decisions, and protect my budget and schedule from day one.” Confidence, transparency, and control.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411480" y="4526280"/>
            <a:ext cx="83210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950"/>
              <a:buFont typeface="Red Hat Display"/>
              <a:buNone/>
            </a:pPr>
            <a:r>
              <a:rPr b="0" i="0" lang="en-US" sz="9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The pages that follow are your snapshot library — pick the modules that match your pursuit, in the suggested order for your delivery method (slide 9).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"/>
          <p:cNvSpPr/>
          <p:nvPr/>
        </p:nvSpPr>
        <p:spPr>
          <a:xfrm>
            <a:off x="0" y="0"/>
            <a:ext cx="9144000" cy="59400"/>
          </a:xfrm>
          <a:prstGeom prst="rect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logo-black.png" id="52" name="Google Shape;5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048" y="164592"/>
            <a:ext cx="338327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"/>
          <p:cNvSpPr/>
          <p:nvPr/>
        </p:nvSpPr>
        <p:spPr>
          <a:xfrm>
            <a:off x="411480" y="713232"/>
            <a:ext cx="32919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8E51"/>
              </a:buClr>
              <a:buSzPts val="850"/>
              <a:buFont typeface="Red Hat Display"/>
              <a:buNone/>
            </a:pPr>
            <a:r>
              <a:rPr b="1" i="0" lang="en-US" sz="850" u="none" cap="none" strike="noStrike">
                <a:solidFill>
                  <a:srgbClr val="ED8E5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Dashboard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5"/>
          <p:cNvSpPr/>
          <p:nvPr/>
        </p:nvSpPr>
        <p:spPr>
          <a:xfrm>
            <a:off x="411480" y="950976"/>
            <a:ext cx="32919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700"/>
              <a:buFont typeface="Red Hat Display"/>
              <a:buNone/>
            </a:pPr>
            <a:r>
              <a:rPr b="1" i="0" lang="en-US" sz="17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Cost &amp; schedule trending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5"/>
          <p:cNvSpPr/>
          <p:nvPr/>
        </p:nvSpPr>
        <p:spPr>
          <a:xfrm>
            <a:off x="411480" y="1783080"/>
            <a:ext cx="32004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950"/>
              <a:buFont typeface="Red Hat Display"/>
              <a:buNone/>
            </a:pPr>
            <a:r>
              <a:rPr b="0" i="0" lang="en-US" sz="9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The cost trendline shows your estimate, budget, target, and running total in real time — with every accepted or pending decision reflected the moment it changes.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411480" y="2834640"/>
            <a:ext cx="3200400" cy="1783200"/>
          </a:xfrm>
          <a:prstGeom prst="roundRect">
            <a:avLst>
              <a:gd fmla="val 4103" name="adj"/>
            </a:avLst>
          </a:prstGeom>
          <a:solidFill>
            <a:srgbClr val="EBE8DC"/>
          </a:solidFill>
          <a:ln cap="flat" cmpd="sng" w="12700">
            <a:solidFill>
              <a:srgbClr val="EBE8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5"/>
          <p:cNvSpPr/>
          <p:nvPr/>
        </p:nvSpPr>
        <p:spPr>
          <a:xfrm>
            <a:off x="594360" y="2980944"/>
            <a:ext cx="2834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000"/>
              <a:buFont typeface="Red Hat Display"/>
              <a:buNone/>
            </a:pPr>
            <a:r>
              <a:rPr b="1" i="0" lang="en-US" sz="10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In your pursuit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/>
          <p:nvPr/>
        </p:nvSpPr>
        <p:spPr>
          <a:xfrm>
            <a:off x="658368" y="3218688"/>
            <a:ext cx="2788800" cy="13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lang="en-US" sz="850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This i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 the single image that says “we are on top of your money.”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Point to a decision on the line and show the impact it had — confidence in numbers, live.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The min/max band shows the owner you manage the range, not just a number.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5"/>
          <p:cNvSpPr/>
          <p:nvPr/>
        </p:nvSpPr>
        <p:spPr>
          <a:xfrm>
            <a:off x="3849624" y="832104"/>
            <a:ext cx="4965300" cy="3356400"/>
          </a:xfrm>
          <a:prstGeom prst="roundRect">
            <a:avLst>
              <a:gd fmla="val 1635" name="adj"/>
            </a:avLst>
          </a:prstGeom>
          <a:solidFill>
            <a:srgbClr val="FFFFFF"/>
          </a:solidFill>
          <a:ln cap="flat" cmpd="sng" w="15225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38100">
              <a:srgbClr val="000000">
                <a:alpha val="121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trendline.png" id="60" name="Google Shape;60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6200" y="868680"/>
            <a:ext cx="4892042" cy="3283248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5"/>
          <p:cNvSpPr/>
          <p:nvPr/>
        </p:nvSpPr>
        <p:spPr>
          <a:xfrm>
            <a:off x="3886200" y="4279944"/>
            <a:ext cx="48921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92B6F"/>
              </a:buClr>
              <a:buSzPts val="850"/>
              <a:buFont typeface="Red Hat Display"/>
              <a:buNone/>
            </a:pPr>
            <a:r>
              <a:rPr b="0" i="1" lang="en-US" sz="8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“Every decision your team makes shows up here the moment it's made — you'll always know the real number, not last month's number.”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"/>
          <p:cNvSpPr/>
          <p:nvPr/>
        </p:nvSpPr>
        <p:spPr>
          <a:xfrm>
            <a:off x="0" y="0"/>
            <a:ext cx="9144000" cy="59436"/>
          </a:xfrm>
          <a:prstGeom prst="rect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logo-black.png" id="68" name="Google Shape;6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048" y="164592"/>
            <a:ext cx="338328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6"/>
          <p:cNvSpPr/>
          <p:nvPr/>
        </p:nvSpPr>
        <p:spPr>
          <a:xfrm>
            <a:off x="411480" y="713232"/>
            <a:ext cx="329184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8E51"/>
              </a:buClr>
              <a:buSzPts val="850"/>
              <a:buFont typeface="Red Hat Display"/>
              <a:buNone/>
            </a:pPr>
            <a:r>
              <a:rPr b="1" i="0" lang="en-US" sz="850" u="none" cap="none" strike="noStrike">
                <a:solidFill>
                  <a:srgbClr val="ED8E5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Timeline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6"/>
          <p:cNvSpPr/>
          <p:nvPr/>
        </p:nvSpPr>
        <p:spPr>
          <a:xfrm>
            <a:off x="411480" y="950976"/>
            <a:ext cx="32918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700"/>
              <a:buFont typeface="Red Hat Display"/>
              <a:buNone/>
            </a:pPr>
            <a:r>
              <a:rPr b="1" i="0" lang="en-US" sz="17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Design &amp; preconstruction timeline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6"/>
          <p:cNvSpPr/>
          <p:nvPr/>
        </p:nvSpPr>
        <p:spPr>
          <a:xfrm>
            <a:off x="411480" y="1783080"/>
            <a:ext cx="3200400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950"/>
              <a:buFont typeface="Red Hat Display"/>
              <a:buNone/>
            </a:pPr>
            <a:r>
              <a:rPr b="0" i="0" lang="en-US" sz="9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One shared timeline connects design milestones, decision due dates, and procurement packages — so </a:t>
            </a:r>
            <a:r>
              <a:rPr lang="en-US" sz="950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the full team can see why decision timing matters.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6"/>
          <p:cNvSpPr/>
          <p:nvPr/>
        </p:nvSpPr>
        <p:spPr>
          <a:xfrm>
            <a:off x="411480" y="2834640"/>
            <a:ext cx="3200400" cy="1783080"/>
          </a:xfrm>
          <a:prstGeom prst="roundRect">
            <a:avLst>
              <a:gd fmla="val 4103" name="adj"/>
            </a:avLst>
          </a:prstGeom>
          <a:solidFill>
            <a:srgbClr val="EBE8DC"/>
          </a:solidFill>
          <a:ln cap="flat" cmpd="sng" w="12700">
            <a:solidFill>
              <a:srgbClr val="EBE8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6"/>
          <p:cNvSpPr/>
          <p:nvPr/>
        </p:nvSpPr>
        <p:spPr>
          <a:xfrm>
            <a:off x="594360" y="2980944"/>
            <a:ext cx="28346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000"/>
              <a:buFont typeface="Red Hat Display"/>
              <a:buNone/>
            </a:pPr>
            <a:r>
              <a:rPr b="1" i="0" lang="en-US" sz="10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In your pursuit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6"/>
          <p:cNvSpPr/>
          <p:nvPr/>
        </p:nvSpPr>
        <p:spPr>
          <a:xfrm>
            <a:off x="658368" y="3218688"/>
            <a:ext cx="2788920" cy="1325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Show buyout packages overlaid on design milestones — “here's how we'll manage overlap.”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Zoom to a package finalization to show decision deadlines feeding the dates.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lang="en-US" sz="850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Timeline is a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strong opener for IPD and schedule-driven pursuits.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6"/>
          <p:cNvSpPr/>
          <p:nvPr/>
        </p:nvSpPr>
        <p:spPr>
          <a:xfrm>
            <a:off x="3849624" y="832104"/>
            <a:ext cx="4965192" cy="3356400"/>
          </a:xfrm>
          <a:prstGeom prst="roundRect">
            <a:avLst>
              <a:gd fmla="val 1635" name="adj"/>
            </a:avLst>
          </a:prstGeom>
          <a:solidFill>
            <a:srgbClr val="FFFFFF"/>
          </a:solidFill>
          <a:ln cap="flat" cmpd="sng" w="15225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timeline.png" id="76" name="Google Shape;76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6200" y="868680"/>
            <a:ext cx="4892040" cy="3283248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"/>
          <p:cNvSpPr/>
          <p:nvPr/>
        </p:nvSpPr>
        <p:spPr>
          <a:xfrm>
            <a:off x="3886200" y="4279944"/>
            <a:ext cx="4892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92B6F"/>
              </a:buClr>
              <a:buSzPts val="850"/>
              <a:buFont typeface="Red Hat Display"/>
              <a:buNone/>
            </a:pPr>
            <a:r>
              <a:rPr b="0" i="1" lang="en-US" sz="8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“A slipped decision in April impacts your budget in October — this is how we see it coming and act before it costs you.”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"/>
          <p:cNvSpPr/>
          <p:nvPr/>
        </p:nvSpPr>
        <p:spPr>
          <a:xfrm>
            <a:off x="0" y="0"/>
            <a:ext cx="9144000" cy="59436"/>
          </a:xfrm>
          <a:prstGeom prst="rect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logo-black.png" id="84" name="Google Shape;8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048" y="164592"/>
            <a:ext cx="338328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7"/>
          <p:cNvSpPr/>
          <p:nvPr/>
        </p:nvSpPr>
        <p:spPr>
          <a:xfrm>
            <a:off x="411480" y="713232"/>
            <a:ext cx="329184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8E51"/>
              </a:buClr>
              <a:buSzPts val="850"/>
              <a:buFont typeface="Red Hat Display"/>
              <a:buNone/>
            </a:pPr>
            <a:r>
              <a:rPr b="1" i="0" lang="en-US" sz="850" u="none" cap="none" strike="noStrike">
                <a:solidFill>
                  <a:srgbClr val="ED8E5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Items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7"/>
          <p:cNvSpPr/>
          <p:nvPr/>
        </p:nvSpPr>
        <p:spPr>
          <a:xfrm>
            <a:off x="411480" y="950976"/>
            <a:ext cx="32918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700"/>
              <a:buFont typeface="Red Hat Display"/>
              <a:buNone/>
            </a:pPr>
            <a:r>
              <a:rPr b="1" i="0" lang="en-US" sz="17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Decision tracking </a:t>
            </a:r>
            <a:br>
              <a:rPr b="1" i="0" lang="en-US" sz="17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</a:br>
            <a:r>
              <a:rPr b="1" i="0" lang="en-US" sz="17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&amp; the item list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7"/>
          <p:cNvSpPr/>
          <p:nvPr/>
        </p:nvSpPr>
        <p:spPr>
          <a:xfrm>
            <a:off x="411480" y="1783080"/>
            <a:ext cx="3200400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950"/>
              <a:buFont typeface="Red Hat Display"/>
              <a:buNone/>
            </a:pPr>
            <a:r>
              <a:rPr b="0" i="0" lang="en-US" sz="9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Every open question becomes an item with cost impact, schedule impact, an owner, and a due date. Group by TVD cluster, UniFormat, assignee, or review status to match how your team runs the job.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7"/>
          <p:cNvSpPr/>
          <p:nvPr/>
        </p:nvSpPr>
        <p:spPr>
          <a:xfrm>
            <a:off x="411480" y="2834640"/>
            <a:ext cx="3200400" cy="1783080"/>
          </a:xfrm>
          <a:prstGeom prst="roundRect">
            <a:avLst>
              <a:gd fmla="val 4103" name="adj"/>
            </a:avLst>
          </a:prstGeom>
          <a:solidFill>
            <a:srgbClr val="EBE8DC"/>
          </a:solidFill>
          <a:ln cap="flat" cmpd="sng" w="12700">
            <a:solidFill>
              <a:srgbClr val="EBE8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7"/>
          <p:cNvSpPr/>
          <p:nvPr/>
        </p:nvSpPr>
        <p:spPr>
          <a:xfrm>
            <a:off x="594360" y="2980944"/>
            <a:ext cx="28346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000"/>
              <a:buFont typeface="Red Hat Display"/>
              <a:buNone/>
            </a:pPr>
            <a:r>
              <a:rPr b="1" i="0" lang="en-US" sz="10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In your pursuit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7"/>
          <p:cNvSpPr/>
          <p:nvPr/>
        </p:nvSpPr>
        <p:spPr>
          <a:xfrm>
            <a:off x="658368" y="3218688"/>
            <a:ext cx="2788920" cy="1325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Group by TVD cluster for TVD pursuits; by UniFormat for CMAR/Design-Build — same data, tailored story.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Add a review-status grouping to show clear process and progression per package.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Cost and schedule impact side-by-side — nothing slips through the cracks.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3849624" y="832104"/>
            <a:ext cx="4965192" cy="3356400"/>
          </a:xfrm>
          <a:prstGeom prst="roundRect">
            <a:avLst>
              <a:gd fmla="val 1635" name="adj"/>
            </a:avLst>
          </a:prstGeom>
          <a:solidFill>
            <a:srgbClr val="FFFFFF"/>
          </a:solidFill>
          <a:ln cap="flat" cmpd="sng" w="15225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items.png" id="92" name="Google Shape;9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6200" y="868680"/>
            <a:ext cx="4892040" cy="3283248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7"/>
          <p:cNvSpPr/>
          <p:nvPr/>
        </p:nvSpPr>
        <p:spPr>
          <a:xfrm>
            <a:off x="3886200" y="4279944"/>
            <a:ext cx="4892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92B6F"/>
              </a:buClr>
              <a:buSzPts val="850"/>
              <a:buFont typeface="Red Hat Display"/>
              <a:buNone/>
            </a:pPr>
            <a:r>
              <a:rPr b="0" i="1" lang="en-US" sz="8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“Every decision has a number, a date, and a name on it — and you'll see all three before we ask you to decide.”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8"/>
          <p:cNvSpPr/>
          <p:nvPr/>
        </p:nvSpPr>
        <p:spPr>
          <a:xfrm>
            <a:off x="0" y="0"/>
            <a:ext cx="9144000" cy="59436"/>
          </a:xfrm>
          <a:prstGeom prst="rect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logo-black.png" id="100" name="Google Shape;10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048" y="164592"/>
            <a:ext cx="338328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8"/>
          <p:cNvSpPr/>
          <p:nvPr/>
        </p:nvSpPr>
        <p:spPr>
          <a:xfrm>
            <a:off x="411480" y="713232"/>
            <a:ext cx="329184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8E51"/>
              </a:buClr>
              <a:buSzPts val="850"/>
              <a:buFont typeface="Red Hat Display"/>
              <a:buNone/>
            </a:pPr>
            <a:r>
              <a:rPr b="1" i="0" lang="en-US" sz="850" u="none" cap="none" strike="noStrike">
                <a:solidFill>
                  <a:srgbClr val="ED8E5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Scenarios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8"/>
          <p:cNvSpPr/>
          <p:nvPr/>
        </p:nvSpPr>
        <p:spPr>
          <a:xfrm>
            <a:off x="411480" y="950976"/>
            <a:ext cx="32918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700"/>
              <a:buFont typeface="Red Hat Display"/>
              <a:buNone/>
            </a:pPr>
            <a:r>
              <a:rPr b="1" i="0" lang="en-US" sz="17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Scenario analysis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8"/>
          <p:cNvSpPr/>
          <p:nvPr/>
        </p:nvSpPr>
        <p:spPr>
          <a:xfrm>
            <a:off x="411480" y="1783080"/>
            <a:ext cx="3200400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950"/>
              <a:buFont typeface="Red Hat Display"/>
              <a:buNone/>
            </a:pPr>
            <a:r>
              <a:rPr b="0" i="0" lang="en-US" sz="9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Explore what-if options side by side — comparing cost, design, and end-user value without rework or duplicate estimates.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8"/>
          <p:cNvSpPr/>
          <p:nvPr/>
        </p:nvSpPr>
        <p:spPr>
          <a:xfrm>
            <a:off x="411480" y="2834640"/>
            <a:ext cx="3200400" cy="1783080"/>
          </a:xfrm>
          <a:prstGeom prst="roundRect">
            <a:avLst>
              <a:gd fmla="val 4103" name="adj"/>
            </a:avLst>
          </a:prstGeom>
          <a:solidFill>
            <a:srgbClr val="EBE8DC"/>
          </a:solidFill>
          <a:ln cap="flat" cmpd="sng" w="12700">
            <a:solidFill>
              <a:srgbClr val="EBE8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8"/>
          <p:cNvSpPr/>
          <p:nvPr/>
        </p:nvSpPr>
        <p:spPr>
          <a:xfrm>
            <a:off x="594360" y="2980944"/>
            <a:ext cx="28346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000"/>
              <a:buFont typeface="Red Hat Display"/>
              <a:buNone/>
            </a:pPr>
            <a:r>
              <a:rPr b="1" i="0" lang="en-US" sz="10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In your pursuit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8"/>
          <p:cNvSpPr/>
          <p:nvPr/>
        </p:nvSpPr>
        <p:spPr>
          <a:xfrm>
            <a:off x="658368" y="3218688"/>
            <a:ext cx="2788920" cy="1325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Best for pursuits where the owner faces real trade-offs (program, phasing, structure).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Show two or more options with live running totals — collaborative value </a:t>
            </a:r>
            <a:r>
              <a:rPr lang="en-US" sz="850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management</a:t>
            </a: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, not cut lists.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lang="en-US" sz="850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Tip: Switch from Workspace to Presentation mode for an clean &amp; clear view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8"/>
          <p:cNvSpPr/>
          <p:nvPr/>
        </p:nvSpPr>
        <p:spPr>
          <a:xfrm>
            <a:off x="3849624" y="832104"/>
            <a:ext cx="4965192" cy="3356400"/>
          </a:xfrm>
          <a:prstGeom prst="roundRect">
            <a:avLst>
              <a:gd fmla="val 1635" name="adj"/>
            </a:avLst>
          </a:prstGeom>
          <a:solidFill>
            <a:srgbClr val="FFFFFF"/>
          </a:solidFill>
          <a:ln cap="flat" cmpd="sng" w="15225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scenarios.png" id="108" name="Google Shape;10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6200" y="868680"/>
            <a:ext cx="4892040" cy="3283248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8"/>
          <p:cNvSpPr/>
          <p:nvPr/>
        </p:nvSpPr>
        <p:spPr>
          <a:xfrm>
            <a:off x="3886200" y="4279944"/>
            <a:ext cx="4892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92B6F"/>
              </a:buClr>
              <a:buSzPts val="850"/>
              <a:buFont typeface="Red Hat Display"/>
              <a:buNone/>
            </a:pPr>
            <a:r>
              <a:rPr b="0" i="1" lang="en-US" sz="8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“When you're weighing options, we'll show you each path priced and side by side — you decide with the full picture.”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"/>
          <p:cNvSpPr/>
          <p:nvPr/>
        </p:nvSpPr>
        <p:spPr>
          <a:xfrm>
            <a:off x="0" y="0"/>
            <a:ext cx="9144000" cy="59436"/>
          </a:xfrm>
          <a:prstGeom prst="rect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logo-black.png" id="116" name="Google Shape;11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048" y="164592"/>
            <a:ext cx="338328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9"/>
          <p:cNvSpPr/>
          <p:nvPr/>
        </p:nvSpPr>
        <p:spPr>
          <a:xfrm>
            <a:off x="411480" y="713232"/>
            <a:ext cx="329184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8E51"/>
              </a:buClr>
              <a:buSzPts val="850"/>
              <a:buFont typeface="Red Hat Display"/>
              <a:buNone/>
            </a:pPr>
            <a:r>
              <a:rPr b="1" lang="en-US" sz="850">
                <a:solidFill>
                  <a:srgbClr val="ED8E5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Estimate chart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9"/>
          <p:cNvSpPr/>
          <p:nvPr/>
        </p:nvSpPr>
        <p:spPr>
          <a:xfrm>
            <a:off x="411480" y="950976"/>
            <a:ext cx="32918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700"/>
              <a:buFont typeface="Red Hat Display"/>
              <a:buNone/>
            </a:pPr>
            <a:r>
              <a:rPr b="1" i="0" lang="en-US" sz="17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Estimate by TVD cluster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9"/>
          <p:cNvSpPr/>
          <p:nvPr/>
        </p:nvSpPr>
        <p:spPr>
          <a:xfrm>
            <a:off x="411480" y="1783080"/>
            <a:ext cx="3200400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950"/>
              <a:buFont typeface="Red Hat Display"/>
              <a:buNone/>
            </a:pPr>
            <a:r>
              <a:rPr b="0" i="0" lang="en-US" sz="9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Group the entire estimate by TVD clusters — Envelope, Interiors, Site, Structure, Systems — each tracked against its own target value.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9"/>
          <p:cNvSpPr/>
          <p:nvPr/>
        </p:nvSpPr>
        <p:spPr>
          <a:xfrm>
            <a:off x="411480" y="2834640"/>
            <a:ext cx="3200400" cy="1783080"/>
          </a:xfrm>
          <a:prstGeom prst="roundRect">
            <a:avLst>
              <a:gd fmla="val 4103" name="adj"/>
            </a:avLst>
          </a:prstGeom>
          <a:solidFill>
            <a:srgbClr val="EBE8DC"/>
          </a:solidFill>
          <a:ln cap="flat" cmpd="sng" w="12700">
            <a:solidFill>
              <a:srgbClr val="EBE8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9"/>
          <p:cNvSpPr/>
          <p:nvPr/>
        </p:nvSpPr>
        <p:spPr>
          <a:xfrm>
            <a:off x="594360" y="2980944"/>
            <a:ext cx="28346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000"/>
              <a:buFont typeface="Red Hat Display"/>
              <a:buNone/>
            </a:pPr>
            <a:r>
              <a:rPr b="1" i="0" lang="en-US" sz="10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In your pursuit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9"/>
          <p:cNvSpPr/>
          <p:nvPr/>
        </p:nvSpPr>
        <p:spPr>
          <a:xfrm>
            <a:off x="658368" y="3218688"/>
            <a:ext cx="2788920" cy="1325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The signature TVD shot. Walk into a Big Room with the trendline, then click one filter to the cluster's report — no re-running reports.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Each cluster shows estimate vs. target — design-to-target, visibly.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Pairs with a cluster-grouped item list (Module 3) for pit-group sessions.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9"/>
          <p:cNvSpPr/>
          <p:nvPr/>
        </p:nvSpPr>
        <p:spPr>
          <a:xfrm>
            <a:off x="3849624" y="832104"/>
            <a:ext cx="4965192" cy="3356400"/>
          </a:xfrm>
          <a:prstGeom prst="roundRect">
            <a:avLst>
              <a:gd fmla="val 1635" name="adj"/>
            </a:avLst>
          </a:prstGeom>
          <a:solidFill>
            <a:srgbClr val="FFFFFF"/>
          </a:solidFill>
          <a:ln cap="flat" cmpd="sng" w="15225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tvd.png" id="124" name="Google Shape;12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6200" y="868680"/>
            <a:ext cx="4892040" cy="328324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9"/>
          <p:cNvSpPr/>
          <p:nvPr/>
        </p:nvSpPr>
        <p:spPr>
          <a:xfrm>
            <a:off x="3886200" y="4279944"/>
            <a:ext cx="4892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92B6F"/>
              </a:buClr>
              <a:buSzPts val="850"/>
              <a:buFont typeface="Red Hat Display"/>
              <a:buNone/>
            </a:pPr>
            <a:r>
              <a:rPr b="0" i="1" lang="en-US" sz="8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“Each cluster team designs to its own target, and everyone sees how their piece moves the whole — that's TVD, executable.”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"/>
          <p:cNvSpPr/>
          <p:nvPr/>
        </p:nvSpPr>
        <p:spPr>
          <a:xfrm>
            <a:off x="0" y="0"/>
            <a:ext cx="9144000" cy="59436"/>
          </a:xfrm>
          <a:prstGeom prst="rect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logo-black.png" id="132" name="Google Shape;13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048" y="164592"/>
            <a:ext cx="338328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0"/>
          <p:cNvSpPr/>
          <p:nvPr/>
        </p:nvSpPr>
        <p:spPr>
          <a:xfrm>
            <a:off x="411480" y="713232"/>
            <a:ext cx="3657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8E51"/>
              </a:buClr>
              <a:buSzPts val="850"/>
              <a:buFont typeface="Red Hat Display"/>
              <a:buNone/>
            </a:pPr>
            <a:r>
              <a:rPr b="1" lang="en-US" sz="850">
                <a:solidFill>
                  <a:srgbClr val="ED8E5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</a:t>
            </a:r>
            <a:r>
              <a:rPr b="1" i="0" lang="en-US" sz="850" u="none" cap="none" strike="noStrike">
                <a:solidFill>
                  <a:srgbClr val="ED8E5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eports &amp; risk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0"/>
          <p:cNvSpPr/>
          <p:nvPr/>
        </p:nvSpPr>
        <p:spPr>
          <a:xfrm>
            <a:off x="411480" y="950976"/>
            <a:ext cx="32919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700"/>
              <a:buFont typeface="Red Hat Display"/>
              <a:buNone/>
            </a:pPr>
            <a:r>
              <a:rPr b="1" i="0" lang="en-US" sz="17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Risk management</a:t>
            </a:r>
            <a:endParaRPr b="0" i="0" sz="1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0"/>
          <p:cNvSpPr/>
          <p:nvPr/>
        </p:nvSpPr>
        <p:spPr>
          <a:xfrm>
            <a:off x="411480" y="1783080"/>
            <a:ext cx="32004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950"/>
              <a:buFont typeface="Red Hat Display"/>
              <a:buNone/>
            </a:pPr>
            <a:r>
              <a:rPr b="0" i="0" lang="en-US" sz="9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Identify, track, and mitigate risks in a shared workspace. Every risk gets an owner, an action plan, and a path from open to closed — supporting smarter contingency planning and fewer surprises.</a:t>
            </a:r>
            <a:endParaRPr b="0" i="0" sz="9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0"/>
          <p:cNvSpPr/>
          <p:nvPr/>
        </p:nvSpPr>
        <p:spPr>
          <a:xfrm>
            <a:off x="411480" y="2834640"/>
            <a:ext cx="3200400" cy="1783200"/>
          </a:xfrm>
          <a:prstGeom prst="roundRect">
            <a:avLst>
              <a:gd fmla="val 4103" name="adj"/>
            </a:avLst>
          </a:prstGeom>
          <a:solidFill>
            <a:srgbClr val="EBE8DC"/>
          </a:solidFill>
          <a:ln cap="flat" cmpd="sng" w="12700">
            <a:solidFill>
              <a:srgbClr val="EBE8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0"/>
          <p:cNvSpPr/>
          <p:nvPr/>
        </p:nvSpPr>
        <p:spPr>
          <a:xfrm>
            <a:off x="594360" y="2980944"/>
            <a:ext cx="2834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000"/>
              <a:buFont typeface="Red Hat Display"/>
              <a:buNone/>
            </a:pPr>
            <a:r>
              <a:rPr b="1" i="0" lang="en-US" sz="10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In your pursuit</a:t>
            </a:r>
            <a:endParaRPr b="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0"/>
          <p:cNvSpPr/>
          <p:nvPr/>
        </p:nvSpPr>
        <p:spPr>
          <a:xfrm>
            <a:off x="658368" y="3218688"/>
            <a:ext cx="2788800" cy="13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Open on the distribution chart — likelihood × impact at a glance shows a managed portfolio, not a list of worries.</a:t>
            </a:r>
            <a:endParaRPr b="0" i="0" sz="8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Click into one risk: owner, mitigation plan, cost exposure, status. Specificity builds trust.</a:t>
            </a:r>
            <a:endParaRPr b="0" i="0" sz="8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Tie it to contingency: “this is why our number is a plan, not a cushion.”</a:t>
            </a:r>
            <a:endParaRPr b="0" i="0" sz="8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0"/>
          <p:cNvSpPr/>
          <p:nvPr/>
        </p:nvSpPr>
        <p:spPr>
          <a:xfrm>
            <a:off x="3849624" y="832104"/>
            <a:ext cx="4965300" cy="3356400"/>
          </a:xfrm>
          <a:prstGeom prst="roundRect">
            <a:avLst>
              <a:gd fmla="val 1635" name="adj"/>
            </a:avLst>
          </a:prstGeom>
          <a:solidFill>
            <a:srgbClr val="FFFFFF"/>
          </a:solidFill>
          <a:ln cap="flat" cmpd="sng" w="15225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38100">
              <a:srgbClr val="000000">
                <a:alpha val="121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risk.png" id="140" name="Google Shape;14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6200" y="868680"/>
            <a:ext cx="4892042" cy="3283248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0"/>
          <p:cNvSpPr/>
          <p:nvPr/>
        </p:nvSpPr>
        <p:spPr>
          <a:xfrm>
            <a:off x="3886200" y="4279944"/>
            <a:ext cx="48921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92B6F"/>
              </a:buClr>
              <a:buSzPts val="850"/>
              <a:buFont typeface="Red Hat Display"/>
              <a:buNone/>
            </a:pPr>
            <a:r>
              <a:rPr b="0" i="1" lang="en-US" sz="8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“Every risk on your project has a name next to it and a plan behind it — contingency you can see being managed, not just held.”</a:t>
            </a:r>
            <a:endParaRPr b="0" i="0" sz="8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"/>
          <p:cNvSpPr/>
          <p:nvPr/>
        </p:nvSpPr>
        <p:spPr>
          <a:xfrm>
            <a:off x="0" y="0"/>
            <a:ext cx="9144000" cy="59400"/>
          </a:xfrm>
          <a:prstGeom prst="rect">
            <a:avLst/>
          </a:prstGeom>
          <a:solidFill>
            <a:srgbClr val="FFCF5D"/>
          </a:solidFill>
          <a:ln cap="flat" cmpd="sng" w="12700">
            <a:solidFill>
              <a:srgbClr val="FFCF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logo-black.png" id="148" name="Google Shape;14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048" y="164592"/>
            <a:ext cx="338327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1"/>
          <p:cNvSpPr/>
          <p:nvPr/>
        </p:nvSpPr>
        <p:spPr>
          <a:xfrm>
            <a:off x="411480" y="713232"/>
            <a:ext cx="36576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8E51"/>
              </a:buClr>
              <a:buSzPts val="850"/>
              <a:buFont typeface="Red Hat Display"/>
              <a:buNone/>
            </a:pPr>
            <a:r>
              <a:rPr b="1" lang="en-US" sz="850">
                <a:solidFill>
                  <a:srgbClr val="ED8E5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</a:t>
            </a:r>
            <a:r>
              <a:rPr b="1" i="0" lang="en-US" sz="850" u="none" cap="none" strike="noStrike">
                <a:solidFill>
                  <a:srgbClr val="ED8E5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eport</a:t>
            </a:r>
            <a:r>
              <a:rPr b="1" lang="en-US" sz="850">
                <a:solidFill>
                  <a:srgbClr val="ED8E5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ing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1"/>
          <p:cNvSpPr/>
          <p:nvPr/>
        </p:nvSpPr>
        <p:spPr>
          <a:xfrm>
            <a:off x="7540456" y="5969236"/>
            <a:ext cx="4181400" cy="46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9050" lIns="78150" spcFirstLastPara="1" rIns="78150" wrap="square" tIns="3905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92B6F"/>
              </a:buClr>
              <a:buSzPts val="705"/>
              <a:buFont typeface="Red Hat Display"/>
              <a:buNone/>
            </a:pPr>
            <a:r>
              <a:t/>
            </a:r>
            <a:endParaRPr b="0" i="0" sz="705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1"/>
          <p:cNvSpPr/>
          <p:nvPr/>
        </p:nvSpPr>
        <p:spPr>
          <a:xfrm>
            <a:off x="411480" y="950976"/>
            <a:ext cx="32919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700"/>
              <a:buFont typeface="Red Hat Display"/>
              <a:buNone/>
            </a:pPr>
            <a:r>
              <a:rPr b="1" i="0" lang="en-US" sz="17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Report</a:t>
            </a:r>
            <a:r>
              <a:rPr b="1" lang="en-US" sz="1700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ing</a:t>
            </a:r>
            <a:endParaRPr b="0" i="0" sz="1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1"/>
          <p:cNvSpPr/>
          <p:nvPr/>
        </p:nvSpPr>
        <p:spPr>
          <a:xfrm>
            <a:off x="411480" y="1783080"/>
            <a:ext cx="32004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rgbClr val="6B7B79"/>
              </a:buClr>
              <a:buSzPts val="950"/>
              <a:buFont typeface="Red Hat Display"/>
              <a:buNone/>
            </a:pPr>
            <a:r>
              <a:rPr b="0" i="0" lang="en-US" sz="9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Saved reports with filters, groupings, and automated delivery cadences keep every stakeholder current between meetings. Variance reports measure progress against the previous milestone.</a:t>
            </a:r>
            <a:endParaRPr b="0" i="0" sz="9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1"/>
          <p:cNvSpPr/>
          <p:nvPr/>
        </p:nvSpPr>
        <p:spPr>
          <a:xfrm>
            <a:off x="411480" y="2834640"/>
            <a:ext cx="3200400" cy="1783200"/>
          </a:xfrm>
          <a:prstGeom prst="roundRect">
            <a:avLst>
              <a:gd fmla="val 4103" name="adj"/>
            </a:avLst>
          </a:prstGeom>
          <a:solidFill>
            <a:srgbClr val="EBE8DC"/>
          </a:solidFill>
          <a:ln cap="flat" cmpd="sng" w="12700">
            <a:solidFill>
              <a:srgbClr val="EBE8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1"/>
          <p:cNvSpPr/>
          <p:nvPr/>
        </p:nvSpPr>
        <p:spPr>
          <a:xfrm>
            <a:off x="594360" y="2980944"/>
            <a:ext cx="2834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1000"/>
              <a:buFont typeface="Red Hat Display"/>
              <a:buNone/>
            </a:pPr>
            <a:r>
              <a:rPr b="1" i="0" lang="en-US" sz="100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In your pursuit</a:t>
            </a:r>
            <a:endParaRPr b="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1"/>
          <p:cNvSpPr/>
          <p:nvPr/>
        </p:nvSpPr>
        <p:spPr>
          <a:xfrm>
            <a:off x="658368" y="3218688"/>
            <a:ext cx="2788800" cy="13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One click from the Big Room view to a cluster or package report — no re-running anything live.</a:t>
            </a:r>
            <a:endParaRPr b="0" i="0" sz="8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Show a variance report: “here's how we measure ourselves against the last milestone.”</a:t>
            </a:r>
            <a:endParaRPr b="0" i="0" sz="8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3D4745"/>
              </a:buClr>
              <a:buSzPts val="850"/>
              <a:buFont typeface="Red Hat Display"/>
              <a:buChar char="•"/>
            </a:pPr>
            <a:r>
              <a:rPr b="0" i="0" lang="en-US" sz="850" u="none" cap="none" strike="noStrike">
                <a:solidFill>
                  <a:srgbClr val="3D4745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Automated delivery means the owner is never waiting on a monthly PDF.</a:t>
            </a:r>
            <a:endParaRPr b="0" i="0" sz="8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1"/>
          <p:cNvSpPr/>
          <p:nvPr/>
        </p:nvSpPr>
        <p:spPr>
          <a:xfrm>
            <a:off x="3849624" y="832104"/>
            <a:ext cx="4965300" cy="3356400"/>
          </a:xfrm>
          <a:prstGeom prst="roundRect">
            <a:avLst>
              <a:gd fmla="val 1635" name="adj"/>
            </a:avLst>
          </a:prstGeom>
          <a:solidFill>
            <a:srgbClr val="FFFFFF"/>
          </a:solidFill>
          <a:ln cap="flat" cmpd="sng" w="15225">
            <a:solidFill>
              <a:srgbClr val="D8DCDB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38100">
              <a:srgbClr val="000000">
                <a:alpha val="121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assets/reports.png" id="157" name="Google Shape;157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6200" y="868680"/>
            <a:ext cx="4892042" cy="328324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1"/>
          <p:cNvSpPr/>
          <p:nvPr/>
        </p:nvSpPr>
        <p:spPr>
          <a:xfrm>
            <a:off x="3886200" y="4279944"/>
            <a:ext cx="48921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92B6F"/>
              </a:buClr>
              <a:buSzPts val="850"/>
              <a:buFont typeface="Red Hat Display"/>
              <a:buNone/>
            </a:pPr>
            <a:r>
              <a:rPr b="0" i="1" lang="en-US" sz="850" u="none" cap="none" strike="noStrike">
                <a:solidFill>
                  <a:srgbClr val="6B7B7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“The report you're seeing in this room is the same live view you'll have every day of the project — not a snapshot that's stale by Friday.”</a:t>
            </a:r>
            <a:endParaRPr b="0" i="0" sz="8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